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2" r:id="rId3"/>
    <p:sldId id="260" r:id="rId4"/>
    <p:sldId id="257" r:id="rId5"/>
    <p:sldId id="263" r:id="rId6"/>
    <p:sldId id="261" r:id="rId7"/>
    <p:sldId id="258" r:id="rId8"/>
    <p:sldId id="259" r:id="rId9"/>
    <p:sldId id="265" r:id="rId10"/>
    <p:sldId id="264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805F-FF0F-4BAA-A3A3-E4F945D687F8}" type="datetimeFigureOut">
              <a:rPr lang="en-US" dirty="0"/>
              <a:t>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5C51-60B3-48EF-AA78-DB950F30DBA2}" type="datetimeFigureOut">
              <a:rPr lang="en-US" dirty="0"/>
              <a:t>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676B-6E73-4E3B-A9B3-4966DB9B52A5}" type="datetimeFigureOut">
              <a:rPr lang="en-US" dirty="0"/>
              <a:t>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F3A6-CC5D-4649-8527-DB0C21FDDFD9}" type="datetimeFigureOut">
              <a:rPr lang="en-US" dirty="0"/>
              <a:t>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B6F927C-B73E-4F9D-ADFE-F6E23BD7CEE8}" type="datetimeFigureOut">
              <a:rPr lang="en-US" dirty="0"/>
              <a:t>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FFFF-984A-4EE5-9BF2-EC9310C878F1}" type="datetimeFigureOut">
              <a:rPr lang="en-US" dirty="0"/>
              <a:t>1/7/2014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71C1-B42E-4A60-A25F-0185B888604B}" type="datetimeFigureOut">
              <a:rPr lang="en-US" dirty="0"/>
              <a:t>1/7/2014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6292-3725-4763-8973-4C59F0403D99}" type="datetimeFigureOut">
              <a:rPr lang="en-US" dirty="0"/>
              <a:t>1/7/2014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96D1-8909-469F-911A-4C12C68BF5D9}" type="datetimeFigureOut">
              <a:rPr lang="en-US" dirty="0"/>
              <a:t>1/7/2014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73BC-5D11-4675-B334-102E1E8C9B50}" type="datetimeFigureOut">
              <a:rPr lang="en-US" dirty="0"/>
              <a:t>1/7/2014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7B8E45F-652B-4E89-8925-000B0AB8FD98}" type="datetimeFigureOut">
              <a:rPr lang="en-US" dirty="0"/>
              <a:t>1/7/2014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C4A3462A-2D5B-48AF-A3D4-EF8A90A50A80}" type="datetimeFigureOut">
              <a:rPr lang="en-US" dirty="0"/>
              <a:t>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Theory of Knowledge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do you know what you think you know?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416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Empiricism: Knowledge through personal </a:t>
            </a:r>
            <a:r>
              <a:rPr lang="en-US" dirty="0" smtClean="0"/>
              <a:t>experience</a:t>
            </a:r>
          </a:p>
          <a:p>
            <a:pPr lvl="1"/>
            <a:r>
              <a:rPr lang="en-US" dirty="0" smtClean="0"/>
              <a:t>Sensory (how do mashed potatoes taste?)</a:t>
            </a:r>
            <a:endParaRPr lang="en-US" dirty="0" smtClean="0"/>
          </a:p>
          <a:p>
            <a:r>
              <a:rPr lang="en-US" dirty="0" smtClean="0"/>
              <a:t>Rationalism: Using reason to approach knowledge </a:t>
            </a:r>
          </a:p>
          <a:p>
            <a:pPr lvl="1"/>
            <a:r>
              <a:rPr lang="en-US" dirty="0" smtClean="0"/>
              <a:t>“I think, therefore I am.” </a:t>
            </a:r>
            <a:r>
              <a:rPr lang="en-US" dirty="0" err="1" smtClean="0"/>
              <a:t>Decartes</a:t>
            </a:r>
            <a:endParaRPr lang="en-US" dirty="0" smtClean="0"/>
          </a:p>
          <a:p>
            <a:r>
              <a:rPr lang="en-US" dirty="0" smtClean="0"/>
              <a:t>This is </a:t>
            </a:r>
            <a:r>
              <a:rPr lang="en-US" dirty="0" smtClean="0"/>
              <a:t>individual and fluid</a:t>
            </a:r>
            <a:endParaRPr lang="en-US" dirty="0" smtClean="0"/>
          </a:p>
          <a:p>
            <a:r>
              <a:rPr lang="en-US" dirty="0"/>
              <a:t>Personal knowledge is made up of:</a:t>
            </a:r>
          </a:p>
          <a:p>
            <a:pPr lvl="1"/>
            <a:r>
              <a:rPr lang="en-US" b="1" dirty="0" smtClean="0"/>
              <a:t>skills</a:t>
            </a:r>
            <a:r>
              <a:rPr lang="en-US" dirty="0" smtClean="0"/>
              <a:t> </a:t>
            </a:r>
            <a:r>
              <a:rPr lang="en-US" dirty="0"/>
              <a:t>and procedural knowledge that I have acquired through practice and habituation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I have come to know through </a:t>
            </a:r>
            <a:r>
              <a:rPr lang="en-US" b="1" dirty="0"/>
              <a:t>experience</a:t>
            </a:r>
            <a:r>
              <a:rPr lang="en-US" dirty="0"/>
              <a:t> in my life beyond academia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987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more systematic and is not dependent on a specific individual.</a:t>
            </a:r>
          </a:p>
          <a:p>
            <a:r>
              <a:rPr lang="en-US" dirty="0" smtClean="0"/>
              <a:t>It is bound and defined by groups. </a:t>
            </a:r>
          </a:p>
          <a:p>
            <a:r>
              <a:rPr lang="en-US" dirty="0" smtClean="0"/>
              <a:t>It is fluid and changes over time. </a:t>
            </a:r>
          </a:p>
          <a:p>
            <a:pPr lvl="1"/>
            <a:r>
              <a:rPr lang="en-US" dirty="0" smtClean="0"/>
              <a:t>Creating a Computer</a:t>
            </a:r>
          </a:p>
          <a:p>
            <a:pPr lvl="2"/>
            <a:r>
              <a:rPr lang="en-US" dirty="0" smtClean="0"/>
              <a:t>Although we may know how to use a manual to assemble an entire computer with all of its intricate pieces, it is unlikely that one specific person can build a computer from scratch. We use shared knowledge to build it. A person creates the screen, the keyboard, the motherboard, the modem; another assembles the pieces.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565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Thanksgiving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back to the activity where you described Thanksgiving dinner</a:t>
            </a:r>
          </a:p>
          <a:p>
            <a:r>
              <a:rPr lang="en-US" dirty="0" smtClean="0"/>
              <a:t>Try to determine if your knowledge of it is Shared or Individual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781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Balance of Shared and Personal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of your descriptions are based on both shared </a:t>
            </a:r>
            <a:r>
              <a:rPr lang="en-US" b="1" dirty="0" smtClean="0"/>
              <a:t>and </a:t>
            </a:r>
            <a:r>
              <a:rPr lang="en-US" dirty="0" smtClean="0"/>
              <a:t>personal knowledge.</a:t>
            </a:r>
          </a:p>
          <a:p>
            <a:r>
              <a:rPr lang="en-US" dirty="0" smtClean="0"/>
              <a:t>This is the balance we are going to try to create in TOK: </a:t>
            </a:r>
          </a:p>
          <a:p>
            <a:pPr lvl="1"/>
            <a:r>
              <a:rPr lang="en-US" dirty="0" smtClean="0"/>
              <a:t>How do we know what we know both through those areas that are personal: memory, intuition, emotion, imagination and sense perception?</a:t>
            </a:r>
          </a:p>
          <a:p>
            <a:pPr lvl="1"/>
            <a:r>
              <a:rPr lang="en-US" dirty="0" smtClean="0"/>
              <a:t>How do we know what we know through those shared areas: language, reason, and faith?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0064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first unit will ask you to deconstruct knowledge and its facets so that you can succeed in the remainder of </a:t>
            </a:r>
            <a:r>
              <a:rPr lang="en-US" smtClean="0"/>
              <a:t>the course.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376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 </a:t>
            </a:r>
            <a:r>
              <a:rPr lang="en-US" dirty="0"/>
              <a:t>connections between a critical approach to the construction of knowledge, the </a:t>
            </a:r>
            <a:r>
              <a:rPr lang="en-US" dirty="0" smtClean="0"/>
              <a:t>academic disciplines </a:t>
            </a:r>
            <a:r>
              <a:rPr lang="en-US" dirty="0"/>
              <a:t>and the wider world</a:t>
            </a:r>
          </a:p>
          <a:p>
            <a:r>
              <a:rPr lang="en-US" dirty="0" smtClean="0"/>
              <a:t>Develop an </a:t>
            </a:r>
            <a:r>
              <a:rPr lang="en-US" dirty="0"/>
              <a:t>awareness of how individuals and communities construct knowledge and how this </a:t>
            </a:r>
            <a:r>
              <a:rPr lang="en-US" dirty="0" smtClean="0"/>
              <a:t>is critically </a:t>
            </a:r>
            <a:r>
              <a:rPr lang="en-US" dirty="0"/>
              <a:t>examined</a:t>
            </a:r>
          </a:p>
          <a:p>
            <a:r>
              <a:rPr lang="en-US" dirty="0" smtClean="0"/>
              <a:t>Develop an </a:t>
            </a:r>
            <a:r>
              <a:rPr lang="en-US" dirty="0"/>
              <a:t>interest in the diversity and richness of cultural perspectives and an awareness of </a:t>
            </a:r>
            <a:r>
              <a:rPr lang="en-US" dirty="0" smtClean="0"/>
              <a:t>personal and </a:t>
            </a:r>
            <a:r>
              <a:rPr lang="en-US" dirty="0"/>
              <a:t>ideological assumptions</a:t>
            </a:r>
          </a:p>
          <a:p>
            <a:r>
              <a:rPr lang="en-US" dirty="0"/>
              <a:t>C</a:t>
            </a:r>
            <a:r>
              <a:rPr lang="en-US" dirty="0" smtClean="0"/>
              <a:t>ritically </a:t>
            </a:r>
            <a:r>
              <a:rPr lang="en-US" dirty="0"/>
              <a:t>reflect on their own beliefs and assumptions, leading to more thoughtful, responsible </a:t>
            </a:r>
            <a:r>
              <a:rPr lang="en-US" dirty="0" smtClean="0"/>
              <a:t>and purposeful </a:t>
            </a:r>
            <a:r>
              <a:rPr lang="en-US" dirty="0"/>
              <a:t>lives</a:t>
            </a:r>
          </a:p>
          <a:p>
            <a:r>
              <a:rPr lang="en-US" dirty="0"/>
              <a:t>U</a:t>
            </a:r>
            <a:r>
              <a:rPr lang="en-US" dirty="0" smtClean="0"/>
              <a:t>nderstand </a:t>
            </a:r>
            <a:r>
              <a:rPr lang="en-US" dirty="0"/>
              <a:t>that knowledge brings responsibility which leads to commitment and action.</a:t>
            </a:r>
          </a:p>
        </p:txBody>
      </p:sp>
    </p:spTree>
    <p:extLst>
      <p:ext uri="{BB962C8B-B14F-4D97-AF65-F5344CB8AC3E}">
        <p14:creationId xmlns:p14="http://schemas.microsoft.com/office/powerpoint/2010/main" val="3719843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External Essay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Maximum of 1,600 words</a:t>
            </a:r>
          </a:p>
          <a:p>
            <a:r>
              <a:rPr lang="en-US" dirty="0" smtClean="0"/>
              <a:t>On a prescribed title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Internal Presentation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Individual or Group (limit of 3)</a:t>
            </a:r>
          </a:p>
          <a:p>
            <a:r>
              <a:rPr lang="en-US" dirty="0" smtClean="0"/>
              <a:t>10 minutes per member</a:t>
            </a:r>
          </a:p>
          <a:p>
            <a:r>
              <a:rPr lang="en-US" dirty="0" smtClean="0"/>
              <a:t>You must submit a planning document in order to present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961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this course?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803400"/>
            <a:ext cx="10058400" cy="4368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Instead of learning and regurgitating a specific body of knowledge, TOK challenges you to assess HOW you know what you know. It forces you to think critically about the process and ramifications of knowledge. </a:t>
            </a:r>
          </a:p>
          <a:p>
            <a:r>
              <a:rPr lang="en-US" sz="2400" dirty="0" smtClean="0"/>
              <a:t>You will analyze knowledge questions and knowledge claims. </a:t>
            </a:r>
          </a:p>
          <a:p>
            <a:r>
              <a:rPr lang="en-US" sz="2400" dirty="0" smtClean="0"/>
              <a:t>You will distinguish between shared and personal knowledge.</a:t>
            </a:r>
          </a:p>
          <a:p>
            <a:r>
              <a:rPr lang="en-US" sz="2400" dirty="0" smtClean="0"/>
              <a:t>You will focus on the ways of knowing via specific areas of knowledge. </a:t>
            </a:r>
          </a:p>
          <a:p>
            <a:r>
              <a:rPr lang="en-US" sz="2400" dirty="0" smtClean="0"/>
              <a:t>You will apply this process to the real world.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8116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the Map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700" y="1869185"/>
            <a:ext cx="6647815" cy="4149523"/>
          </a:xfrm>
        </p:spPr>
      </p:pic>
    </p:spTree>
    <p:extLst>
      <p:ext uri="{BB962C8B-B14F-4D97-AF65-F5344CB8AC3E}">
        <p14:creationId xmlns:p14="http://schemas.microsoft.com/office/powerpoint/2010/main" val="3087100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Throughout our study, we will be posing these types of questions. </a:t>
            </a:r>
          </a:p>
          <a:p>
            <a:r>
              <a:rPr lang="en-US" sz="2800" dirty="0" smtClean="0"/>
              <a:t>These </a:t>
            </a:r>
            <a:r>
              <a:rPr lang="en-US" sz="2800" dirty="0" smtClean="0"/>
              <a:t>are questions about each facet (area/way) of </a:t>
            </a:r>
            <a:r>
              <a:rPr lang="en-US" sz="2800" dirty="0" smtClean="0"/>
              <a:t>knowledge:</a:t>
            </a:r>
            <a:endParaRPr lang="en-US" sz="2800" dirty="0" smtClean="0"/>
          </a:p>
          <a:p>
            <a:pPr lvl="1"/>
            <a:r>
              <a:rPr lang="en-US" sz="2800" dirty="0" smtClean="0"/>
              <a:t>What counts as evidence for X?</a:t>
            </a:r>
          </a:p>
          <a:p>
            <a:pPr lvl="1"/>
            <a:r>
              <a:rPr lang="en-US" sz="2800" dirty="0" smtClean="0"/>
              <a:t>What makes a good explanation for Y?</a:t>
            </a:r>
          </a:p>
          <a:p>
            <a:pPr lvl="1"/>
            <a:r>
              <a:rPr lang="en-US" sz="2800" dirty="0" smtClean="0"/>
              <a:t>How do we judge the best model of W?</a:t>
            </a:r>
          </a:p>
          <a:p>
            <a:pPr lvl="1"/>
            <a:r>
              <a:rPr lang="en-US" sz="2800" dirty="0" smtClean="0"/>
              <a:t>How can we be sure of F?</a:t>
            </a:r>
          </a:p>
          <a:p>
            <a:pPr lvl="1"/>
            <a:r>
              <a:rPr lang="en-US" sz="2800" dirty="0" smtClean="0"/>
              <a:t>What does theory L mean in the real world?</a:t>
            </a:r>
          </a:p>
          <a:p>
            <a:pPr lvl="1"/>
            <a:r>
              <a:rPr lang="en-US" sz="2800" dirty="0" smtClean="0"/>
              <a:t>How do we know it is right to do Z?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49522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of Knowing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Language</a:t>
            </a:r>
          </a:p>
          <a:p>
            <a:r>
              <a:rPr lang="en-US" dirty="0" smtClean="0"/>
              <a:t>Sense Perception</a:t>
            </a:r>
          </a:p>
          <a:p>
            <a:r>
              <a:rPr lang="en-US" dirty="0" smtClean="0"/>
              <a:t>Emotion</a:t>
            </a:r>
          </a:p>
          <a:p>
            <a:r>
              <a:rPr lang="en-US" dirty="0" smtClean="0"/>
              <a:t>Reason</a:t>
            </a:r>
          </a:p>
          <a:p>
            <a:r>
              <a:rPr lang="en-US" dirty="0" smtClean="0"/>
              <a:t>Imagination</a:t>
            </a:r>
          </a:p>
          <a:p>
            <a:r>
              <a:rPr lang="en-US" dirty="0" smtClean="0"/>
              <a:t>Faith</a:t>
            </a:r>
          </a:p>
          <a:p>
            <a:r>
              <a:rPr lang="en-US" dirty="0" smtClean="0"/>
              <a:t>Intuition</a:t>
            </a:r>
          </a:p>
          <a:p>
            <a:r>
              <a:rPr lang="en-US" dirty="0" smtClean="0"/>
              <a:t>Memory</a:t>
            </a:r>
          </a:p>
          <a:p>
            <a:r>
              <a:rPr lang="en-US" dirty="0" smtClean="0"/>
              <a:t>You will study four of the eight in-depth. </a:t>
            </a:r>
          </a:p>
          <a:p>
            <a:r>
              <a:rPr lang="en-US" dirty="0" smtClean="0"/>
              <a:t>You will both distinguish among the eight and surmise how they work in conjunction to shape knowledge.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838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Areas of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These are specific branches of knowledge:</a:t>
            </a:r>
          </a:p>
          <a:p>
            <a:r>
              <a:rPr lang="en-US" dirty="0" smtClean="0"/>
              <a:t>Mathematics</a:t>
            </a:r>
          </a:p>
          <a:p>
            <a:r>
              <a:rPr lang="en-US" dirty="0" smtClean="0"/>
              <a:t>The Natural Sciences</a:t>
            </a:r>
          </a:p>
          <a:p>
            <a:r>
              <a:rPr lang="en-US" dirty="0" smtClean="0"/>
              <a:t>The Human Sciences</a:t>
            </a:r>
          </a:p>
          <a:p>
            <a:r>
              <a:rPr lang="en-US" dirty="0" smtClean="0"/>
              <a:t>The Arts</a:t>
            </a:r>
          </a:p>
          <a:p>
            <a:r>
              <a:rPr lang="en-US" dirty="0" smtClean="0"/>
              <a:t>History</a:t>
            </a:r>
          </a:p>
          <a:p>
            <a:r>
              <a:rPr lang="en-US" dirty="0" smtClean="0"/>
              <a:t>Ethics</a:t>
            </a:r>
          </a:p>
          <a:p>
            <a:r>
              <a:rPr lang="en-US" dirty="0" smtClean="0"/>
              <a:t>Religious Knowledge Systems</a:t>
            </a:r>
          </a:p>
          <a:p>
            <a:r>
              <a:rPr lang="en-US" dirty="0" smtClean="0"/>
              <a:t>Indigenous Knowledge Systems</a:t>
            </a:r>
          </a:p>
          <a:p>
            <a:r>
              <a:rPr lang="en-US" dirty="0" smtClean="0"/>
              <a:t>You will study six of the eight.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485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five minutes.</a:t>
            </a:r>
          </a:p>
          <a:p>
            <a:r>
              <a:rPr lang="en-US" dirty="0" smtClean="0"/>
              <a:t>Describe </a:t>
            </a:r>
            <a:r>
              <a:rPr lang="en-US" dirty="0" smtClean="0"/>
              <a:t>the smells, sounds, and tastes of Thanksgiving dinner. Be specific and sensory.</a:t>
            </a:r>
          </a:p>
          <a:p>
            <a:pPr lvl="1"/>
            <a:r>
              <a:rPr lang="en-US" dirty="0" smtClean="0"/>
              <a:t>Instead of saying, the taste of turkey, say something like, the dry meat that turns to sawdust as I </a:t>
            </a:r>
            <a:r>
              <a:rPr lang="en-US" dirty="0" smtClean="0"/>
              <a:t>chew</a:t>
            </a:r>
          </a:p>
          <a:p>
            <a:r>
              <a:rPr lang="en-US" dirty="0" smtClean="0"/>
              <a:t>Share your descriptions with the person to your right.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8858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TC103090434[[fn=Wood Type]]</Template>
  <TotalTime>61</TotalTime>
  <Words>724</Words>
  <Application>Microsoft Office PowerPoint</Application>
  <PresentationFormat>Widescreen</PresentationFormat>
  <Paragraphs>84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Bookman Old Style</vt:lpstr>
      <vt:lpstr>Century Gothic</vt:lpstr>
      <vt:lpstr>Wingdings</vt:lpstr>
      <vt:lpstr>Wood Type</vt:lpstr>
      <vt:lpstr>Theory of Knowledge</vt:lpstr>
      <vt:lpstr>Aims</vt:lpstr>
      <vt:lpstr>Assessments</vt:lpstr>
      <vt:lpstr>What is this course?</vt:lpstr>
      <vt:lpstr>Remember the Map</vt:lpstr>
      <vt:lpstr>Knowledge Questions</vt:lpstr>
      <vt:lpstr>Ways of Knowing</vt:lpstr>
      <vt:lpstr>Areas of Knowledge</vt:lpstr>
      <vt:lpstr>Topic</vt:lpstr>
      <vt:lpstr>Personal Knowledge</vt:lpstr>
      <vt:lpstr>Shared Knowledge</vt:lpstr>
      <vt:lpstr>Thanksgiving</vt:lpstr>
      <vt:lpstr>A Balance of Shared and Personal Knowledge</vt:lpstr>
      <vt:lpstr>Knowledge Unit</vt:lpstr>
    </vt:vector>
  </TitlesOfParts>
  <Company>Atlanta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of Knowledge</dc:title>
  <dc:creator>Keeler, Jacqueline M.</dc:creator>
  <cp:lastModifiedBy>Keeler, Jacqueline M.</cp:lastModifiedBy>
  <cp:revision>9</cp:revision>
  <dcterms:created xsi:type="dcterms:W3CDTF">2014-01-06T01:41:22Z</dcterms:created>
  <dcterms:modified xsi:type="dcterms:W3CDTF">2014-01-07T15:38:59Z</dcterms:modified>
</cp:coreProperties>
</file>